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8" r:id="rId2"/>
    <p:sldId id="260" r:id="rId3"/>
    <p:sldId id="261" r:id="rId4"/>
    <p:sldId id="265" r:id="rId5"/>
    <p:sldId id="264" r:id="rId6"/>
    <p:sldId id="266" r:id="rId7"/>
    <p:sldId id="275" r:id="rId8"/>
    <p:sldId id="270" r:id="rId9"/>
    <p:sldId id="267" r:id="rId10"/>
    <p:sldId id="280" r:id="rId11"/>
    <p:sldId id="277" r:id="rId12"/>
    <p:sldId id="278" r:id="rId13"/>
    <p:sldId id="271" r:id="rId14"/>
    <p:sldId id="269" r:id="rId15"/>
    <p:sldId id="281" r:id="rId16"/>
    <p:sldId id="282" r:id="rId17"/>
    <p:sldId id="283" r:id="rId18"/>
    <p:sldId id="272" r:id="rId19"/>
    <p:sldId id="273" r:id="rId20"/>
    <p:sldId id="276" r:id="rId21"/>
    <p:sldId id="27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D9"/>
    <a:srgbClr val="54D42C"/>
    <a:srgbClr val="069A3A"/>
    <a:srgbClr val="FFEBEF"/>
    <a:srgbClr val="FF476E"/>
    <a:srgbClr val="FF7D99"/>
    <a:srgbClr val="FFBDFF"/>
    <a:srgbClr val="FF00FF"/>
    <a:srgbClr val="47C0EB"/>
    <a:srgbClr val="563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84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97A2E-6275-CD01-A2E3-1F466B354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3C630D-CD9A-5B82-E4A8-5FBB9DA64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7AB51-E469-D832-63F9-42F34ED3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CED0-2D99-4494-A32C-DF2D581B470F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75EBC-4DD1-D064-FCA9-E392DDCC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2CABBA-6630-1F63-0AA2-CB394A72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439B-51F2-4C9A-A5D9-4504FE93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25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EAE0F-7305-0EE5-1DBF-1277E45F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5FBC8-49EC-A290-5989-22B3E475B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AF6DC-0274-EA74-DA88-CF081E17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CED0-2D99-4494-A32C-DF2D581B470F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E100D4-3484-F320-4704-53B8259A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21B3C2-5A34-6D74-2565-6699C8EE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439B-51F2-4C9A-A5D9-4504FE93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1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D225C3-172F-12E4-E4B9-7669B2DD9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594B5A-ABF3-EE3E-AC1A-4F107795A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C89CF-5D52-EB03-C396-AA1C11356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CED0-2D99-4494-A32C-DF2D581B470F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19719-D826-53CE-EAED-AABEF07F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0EFDA-B99E-BEC8-0495-94287373F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439B-51F2-4C9A-A5D9-4504FE93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21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A9655-15D9-6B8D-5980-DD7F2384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9222C-D3C2-C18D-52F7-78ED92E0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72361-D70C-95D8-5DCB-E987B8EA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CED0-2D99-4494-A32C-DF2D581B470F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70D82-FF7B-A59E-F697-35D659E2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25848-F31D-6EBC-4D8E-761D20FB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439B-51F2-4C9A-A5D9-4504FE93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29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ECD2104-9E14-6604-0858-D5F3CB4AD74A}"/>
              </a:ext>
            </a:extLst>
          </p:cNvPr>
          <p:cNvSpPr/>
          <p:nvPr userDrawn="1"/>
        </p:nvSpPr>
        <p:spPr>
          <a:xfrm>
            <a:off x="0" y="413"/>
            <a:ext cx="12192000" cy="1077038"/>
          </a:xfrm>
          <a:prstGeom prst="rect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13BCAF-F4F8-BCFA-3D45-CEBFFCC64819}"/>
              </a:ext>
            </a:extLst>
          </p:cNvPr>
          <p:cNvSpPr/>
          <p:nvPr userDrawn="1"/>
        </p:nvSpPr>
        <p:spPr>
          <a:xfrm>
            <a:off x="0" y="6232357"/>
            <a:ext cx="12192000" cy="625642"/>
          </a:xfrm>
          <a:prstGeom prst="rect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D18ECF-232F-F7F0-34BD-9A0131BAB4C0}"/>
              </a:ext>
            </a:extLst>
          </p:cNvPr>
          <p:cNvGrpSpPr/>
          <p:nvPr userDrawn="1"/>
        </p:nvGrpSpPr>
        <p:grpSpPr>
          <a:xfrm>
            <a:off x="344040" y="434040"/>
            <a:ext cx="401560" cy="305708"/>
            <a:chOff x="7175297" y="2202803"/>
            <a:chExt cx="401560" cy="3057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DEB123-8347-A670-777B-66AF1BC76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B0E382B-3BE4-9C90-8306-C11E86753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36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0320A-F212-202D-9905-1F2465B4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77096-31A2-0F12-D24A-7C1720267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01871-47D3-6090-0FDE-13869620E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86459-F43A-C608-9EB4-649B4A06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CED0-2D99-4494-A32C-DF2D581B470F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C2241-2208-E2A5-233F-24522AF4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9E028D-0642-A67F-2967-A501F0B2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439B-51F2-4C9A-A5D9-4504FE93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4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EECCD-D181-EDB1-F375-7D1A8416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4CD71-73A4-E224-3A83-36BD367FA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C3DDB8-9E48-DDE2-0306-A9E492065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FE081E-C1BE-8A21-535E-CA80752D1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45C9B3-C7D9-3184-7909-4ED0B02BE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ADBC65-AC34-77B8-167F-169182CBA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CED0-2D99-4494-A32C-DF2D581B470F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8B5ACB-00A0-CDEF-8BB6-948D1D734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5BD5D5-A437-B29E-19C4-CDAAC330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439B-51F2-4C9A-A5D9-4504FE93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0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30BA1-C2BF-66B8-7C5C-3444C2F3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8D8323-6704-C505-282B-4D823A18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CED0-2D99-4494-A32C-DF2D581B470F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268858-4DAC-2E37-DBF4-667A605D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093307-8442-BB31-28B0-A62FEB57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439B-51F2-4C9A-A5D9-4504FE93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81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B9F085-F6CB-D5FE-221E-F5E5D952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CED0-2D99-4494-A32C-DF2D581B470F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21C87E-0430-1DDA-271F-984DE866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0A993B-48BB-C3B2-6F7E-152B3634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439B-51F2-4C9A-A5D9-4504FE93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7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E685C-A62E-C227-32CF-046E59B3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BE44A-58A7-0BFF-34A7-3FBC226F3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ACD0E-2413-4DCD-3403-DFB893C81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8581B-AB2C-2993-5EE8-90DC86DF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CED0-2D99-4494-A32C-DF2D581B470F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683C5A-3E73-18C6-D88E-8A8F01A4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3D41D5-ACC3-A024-FEC1-831FA04E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439B-51F2-4C9A-A5D9-4504FE93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7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8507D-E3CB-B28A-03C1-EA3BFFA72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0E744C-5FA0-F098-D8E8-96D86AC43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6B01B-16F9-2F74-1D71-582888DCA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BB775A-A4C4-0C8E-9E75-D6861B24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CED0-2D99-4494-A32C-DF2D581B470F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179B3B-911A-3D2F-0BAA-CD13212D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A22A10-5C50-4B75-D2EC-165F1755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0439B-51F2-4C9A-A5D9-4504FE93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3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2C537C-83AC-7FDE-32CF-9ADCBC06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43A050-60CD-ACF4-FAC6-9BDC9EA59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2E2F5-82CB-227A-2911-884FF9CEE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DCED0-2D99-4494-A32C-DF2D581B470F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3CEA8B-50A4-D398-02C6-CD5A2F44A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57FE9-FB29-7FE4-0D86-4687A1463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0439B-51F2-4C9A-A5D9-4504FE93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0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C83F9A-F32D-9967-121C-4C201794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253"/>
            <a:ext cx="12204918" cy="6929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B8CAF7-710C-EC5E-623C-E316DEBA880D}"/>
              </a:ext>
            </a:extLst>
          </p:cNvPr>
          <p:cNvSpPr txBox="1"/>
          <p:nvPr/>
        </p:nvSpPr>
        <p:spPr>
          <a:xfrm>
            <a:off x="-32689" y="6396335"/>
            <a:ext cx="122049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경북대학교 </a:t>
            </a:r>
            <a:r>
              <a:rPr lang="en-US" altLang="ko-KR" sz="26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AI·</a:t>
            </a:r>
            <a:r>
              <a:rPr lang="ko-KR" altLang="en-US" sz="26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빅데이터 전문가 양성과정 </a:t>
            </a:r>
            <a:r>
              <a:rPr lang="en-US" altLang="ko-KR" sz="26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4</a:t>
            </a:r>
            <a:r>
              <a:rPr lang="ko-KR" altLang="en-US" sz="26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  </a:t>
            </a:r>
            <a:r>
              <a:rPr lang="ko-KR" altLang="en-US" sz="26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티니핑핑이</a:t>
            </a:r>
            <a:r>
              <a:rPr lang="ko-KR" altLang="en-US" sz="26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6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26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김근태 </a:t>
            </a:r>
            <a:r>
              <a:rPr lang="ko-KR" altLang="en-US" sz="26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김찬수</a:t>
            </a:r>
            <a:r>
              <a:rPr lang="ko-KR" altLang="en-US" sz="26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박선경 </a:t>
            </a:r>
            <a:r>
              <a:rPr lang="ko-KR" altLang="en-US" sz="26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박소원</a:t>
            </a:r>
            <a:endParaRPr lang="ko-KR" altLang="en-US" sz="26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377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79927" y="165179"/>
            <a:ext cx="659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요구사항 정의서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040" y="434040"/>
            <a:ext cx="401560" cy="305708"/>
            <a:chOff x="7175297" y="2202803"/>
            <a:chExt cx="401560" cy="305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3C086E3-D5B9-13E9-97E0-923B73DB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28" y="1213472"/>
            <a:ext cx="10162545" cy="490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5DD673-E820-DA96-5B9C-4140D4EA7E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9" y="346426"/>
            <a:ext cx="1245401" cy="12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3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79927" y="165179"/>
            <a:ext cx="659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데이터 수집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040" y="434040"/>
            <a:ext cx="401560" cy="305708"/>
            <a:chOff x="7175297" y="2202803"/>
            <a:chExt cx="401560" cy="305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A81664-EB04-6CE5-1BFF-68DB920B8FC0}"/>
              </a:ext>
            </a:extLst>
          </p:cNvPr>
          <p:cNvSpPr txBox="1"/>
          <p:nvPr/>
        </p:nvSpPr>
        <p:spPr>
          <a:xfrm>
            <a:off x="1513837" y="1773542"/>
            <a:ext cx="1049585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모델의 성능을 높이기 위해 전체 </a:t>
            </a:r>
            <a:r>
              <a:rPr lang="ko-KR" altLang="en-US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핑핑이들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중 인기있는 주인공 핑핑이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14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마리 선정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lvl="1">
              <a:lnSpc>
                <a:spcPct val="250000"/>
              </a:lnSpc>
            </a:pP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2023.09.27.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공개 예정인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4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 주인공 포함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구글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/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네이버 검색을 통해 각 </a:t>
            </a:r>
            <a:r>
              <a:rPr lang="ko-KR" altLang="en-US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핑핑이의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이미지 수집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데이터가 부족한 </a:t>
            </a:r>
            <a:r>
              <a:rPr lang="ko-KR" altLang="en-US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핑핑이의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경우 유튜브에서 영상 </a:t>
            </a:r>
            <a:r>
              <a:rPr lang="ko-KR" altLang="en-US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캡쳐하여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수집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183EEF-DD41-EB84-E26D-30DE4E69A243}"/>
              </a:ext>
            </a:extLst>
          </p:cNvPr>
          <p:cNvGrpSpPr/>
          <p:nvPr/>
        </p:nvGrpSpPr>
        <p:grpSpPr>
          <a:xfrm>
            <a:off x="1103401" y="2273819"/>
            <a:ext cx="333243" cy="253698"/>
            <a:chOff x="7175297" y="2202803"/>
            <a:chExt cx="401560" cy="3057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828357-9254-13E1-7366-D22CFF8B5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B5B9439-48D2-1743-600C-A5EB295EF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75CA53-4F3E-57D7-96A8-C85A0A85D167}"/>
              </a:ext>
            </a:extLst>
          </p:cNvPr>
          <p:cNvGrpSpPr/>
          <p:nvPr/>
        </p:nvGrpSpPr>
        <p:grpSpPr>
          <a:xfrm>
            <a:off x="1103401" y="4093393"/>
            <a:ext cx="333243" cy="253698"/>
            <a:chOff x="7175297" y="2202803"/>
            <a:chExt cx="401560" cy="3057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B82710-CEE9-74A3-E96F-1C0186F36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8454DF-1B6E-AC12-3A02-40D55F2D1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7DB071-4E94-FD92-5A80-93637C430E40}"/>
              </a:ext>
            </a:extLst>
          </p:cNvPr>
          <p:cNvGrpSpPr/>
          <p:nvPr/>
        </p:nvGrpSpPr>
        <p:grpSpPr>
          <a:xfrm>
            <a:off x="1103401" y="5017693"/>
            <a:ext cx="333243" cy="253698"/>
            <a:chOff x="7175297" y="2202803"/>
            <a:chExt cx="401560" cy="3057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8DAC54B-F413-B078-AFBD-73B37DDFE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084125-5AE1-22D8-3FDB-5CB3ADCB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B21FD48-D44E-46BA-3127-091B39CF4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919">
            <a:off x="1797388" y="3222415"/>
            <a:ext cx="170468" cy="170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41FE69A-B04A-A902-7227-E69C652D2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17" y="2933384"/>
            <a:ext cx="2426092" cy="35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8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79927" y="165179"/>
            <a:ext cx="659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데이터 </a:t>
            </a:r>
            <a:r>
              <a:rPr lang="ko-KR" altLang="en-US" sz="32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전처리</a:t>
            </a:r>
            <a:endParaRPr lang="ko-KR" altLang="en-US" sz="32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040" y="434040"/>
            <a:ext cx="401560" cy="305708"/>
            <a:chOff x="7175297" y="2202803"/>
            <a:chExt cx="401560" cy="305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87C6DE9-E9F4-BB56-F2FC-4C9C51FD8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65" b="97059" l="10000" r="90000">
                        <a14:foregroundMark x1="74412" y1="12941" x2="59118" y2="8529"/>
                        <a14:foregroundMark x1="48529" y1="6471" x2="40882" y2="5000"/>
                        <a14:foregroundMark x1="80294" y1="3529" x2="66765" y2="4706"/>
                        <a14:foregroundMark x1="59118" y1="1765" x2="39118" y2="1765"/>
                        <a14:foregroundMark x1="26471" y1="92059" x2="58235" y2="89118"/>
                        <a14:foregroundMark x1="60882" y1="95294" x2="29118" y2="94118"/>
                        <a14:foregroundMark x1="44706" y1="96176" x2="57059" y2="9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762" y="3497283"/>
            <a:ext cx="2820086" cy="2820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06C1A-C2C7-6BD4-8CAB-51B39FB2890C}"/>
              </a:ext>
            </a:extLst>
          </p:cNvPr>
          <p:cNvSpPr txBox="1"/>
          <p:nvPr/>
        </p:nvSpPr>
        <p:spPr>
          <a:xfrm>
            <a:off x="1490087" y="1597611"/>
            <a:ext cx="919176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배경 제거 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→ </a:t>
            </a:r>
            <a:r>
              <a:rPr lang="en-US" altLang="ko-KR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rembg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모듈의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remove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사용 시 부정확한 처리로 인해 수작업 진행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크기 통일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→ 200*200</a:t>
            </a:r>
          </a:p>
          <a:p>
            <a:pPr>
              <a:lnSpc>
                <a:spcPct val="25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증폭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→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회전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반전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블러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6E8724-5EB2-2A49-0A30-4027949FD32B}"/>
              </a:ext>
            </a:extLst>
          </p:cNvPr>
          <p:cNvGrpSpPr/>
          <p:nvPr/>
        </p:nvGrpSpPr>
        <p:grpSpPr>
          <a:xfrm>
            <a:off x="1071392" y="2097887"/>
            <a:ext cx="333243" cy="253698"/>
            <a:chOff x="7175297" y="2202803"/>
            <a:chExt cx="401560" cy="30570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9CE6E7-0DF2-1BC9-D98D-43E8C253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0E5AF4-30CD-705C-BEC5-4AF17044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DA4B82-CAC0-A16F-E1C0-2DEFCA4D59D9}"/>
              </a:ext>
            </a:extLst>
          </p:cNvPr>
          <p:cNvGrpSpPr/>
          <p:nvPr/>
        </p:nvGrpSpPr>
        <p:grpSpPr>
          <a:xfrm>
            <a:off x="1065454" y="3912832"/>
            <a:ext cx="333243" cy="253698"/>
            <a:chOff x="7175297" y="2202803"/>
            <a:chExt cx="401560" cy="3057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FA430C-D1C7-724D-C723-3A0452F10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E3EF44D-0FB1-702A-F908-F6CCA3956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281F2A-A69A-19AA-4E53-8EA16A27CEA8}"/>
              </a:ext>
            </a:extLst>
          </p:cNvPr>
          <p:cNvGrpSpPr/>
          <p:nvPr/>
        </p:nvGrpSpPr>
        <p:grpSpPr>
          <a:xfrm>
            <a:off x="1065454" y="4813382"/>
            <a:ext cx="333243" cy="253698"/>
            <a:chOff x="7175297" y="2202803"/>
            <a:chExt cx="401560" cy="30570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4ED6C40-5CB9-BB42-FF97-F6858C07F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85393EF-C0AF-1D33-8A53-6EC1BCBE0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33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139F11-537F-A989-3A77-5D9B1B6A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DA06EC-618C-0CDC-5D31-4DC4AC3432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2241550"/>
            <a:ext cx="2556132" cy="2570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43E834-2642-5715-0FF7-FF743DBF6126}"/>
              </a:ext>
            </a:extLst>
          </p:cNvPr>
          <p:cNvSpPr txBox="1"/>
          <p:nvPr/>
        </p:nvSpPr>
        <p:spPr>
          <a:xfrm>
            <a:off x="508000" y="2305760"/>
            <a:ext cx="32893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3 </a:t>
            </a:r>
            <a:endParaRPr lang="ko-KR" altLang="en-US" sz="88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57ABEC-9238-CD24-840A-0211225F968D}"/>
              </a:ext>
            </a:extLst>
          </p:cNvPr>
          <p:cNvGrpSpPr/>
          <p:nvPr/>
        </p:nvGrpSpPr>
        <p:grpSpPr>
          <a:xfrm>
            <a:off x="8148015" y="3727321"/>
            <a:ext cx="401560" cy="305708"/>
            <a:chOff x="7175297" y="2202803"/>
            <a:chExt cx="401560" cy="3057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12F732-5A8C-C595-F023-0F02B5DCA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AFB62E-73FC-1E14-E15F-B0395A5F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8342D9A-1CE0-ED7E-5248-B107A1C3CAD3}"/>
              </a:ext>
            </a:extLst>
          </p:cNvPr>
          <p:cNvSpPr txBox="1"/>
          <p:nvPr/>
        </p:nvSpPr>
        <p:spPr>
          <a:xfrm>
            <a:off x="3746500" y="2331160"/>
            <a:ext cx="578938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8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60042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79927" y="165179"/>
            <a:ext cx="659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 선정 배경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040" y="434040"/>
            <a:ext cx="401560" cy="305708"/>
            <a:chOff x="7175297" y="2202803"/>
            <a:chExt cx="401560" cy="305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C2BCD1-22CE-D69E-F274-68EC5088FADD}"/>
              </a:ext>
            </a:extLst>
          </p:cNvPr>
          <p:cNvSpPr txBox="1"/>
          <p:nvPr/>
        </p:nvSpPr>
        <p:spPr>
          <a:xfrm>
            <a:off x="1478211" y="1746407"/>
            <a:ext cx="101714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유사한 이미지를 찾는 모델로 </a:t>
            </a:r>
            <a:r>
              <a:rPr lang="en-US" altLang="ko-KR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KNeighborsClassifier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사용 시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train score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낮음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→ 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과소 적합으로 사용 불가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데이터가 커서 최적의 모델을 찾는 함수 및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Auto ML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사용 불가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→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결과값이 대체적으로 좋은 앙상블 모델을 사용하기로 결정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부스팅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모델의 경우 시간이 오래 걸리는 단점이 있음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C1C0AA-67EA-226A-BDE5-17A28FEDEDC2}"/>
              </a:ext>
            </a:extLst>
          </p:cNvPr>
          <p:cNvGrpSpPr/>
          <p:nvPr/>
        </p:nvGrpSpPr>
        <p:grpSpPr>
          <a:xfrm>
            <a:off x="1059516" y="2121636"/>
            <a:ext cx="333243" cy="253698"/>
            <a:chOff x="7175297" y="2202803"/>
            <a:chExt cx="401560" cy="30570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8C3E17-81D3-51FF-BCAC-1A010479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B1EE85-6513-716D-2C8E-4FCBE84E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B49D83-4229-55AD-D36C-B1B733D92D13}"/>
              </a:ext>
            </a:extLst>
          </p:cNvPr>
          <p:cNvGrpSpPr/>
          <p:nvPr/>
        </p:nvGrpSpPr>
        <p:grpSpPr>
          <a:xfrm>
            <a:off x="1059516" y="3591571"/>
            <a:ext cx="333243" cy="253698"/>
            <a:chOff x="7175297" y="2202803"/>
            <a:chExt cx="401560" cy="3057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D64210-C088-7B97-AA28-54F50D37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C5073BF-DBA3-9AC4-5FE7-D21EEE92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60F125-F202-045B-05AE-BBC47657FF71}"/>
              </a:ext>
            </a:extLst>
          </p:cNvPr>
          <p:cNvGrpSpPr/>
          <p:nvPr/>
        </p:nvGrpSpPr>
        <p:grpSpPr>
          <a:xfrm>
            <a:off x="1059516" y="4987053"/>
            <a:ext cx="333243" cy="253698"/>
            <a:chOff x="7175297" y="2202803"/>
            <a:chExt cx="401560" cy="30570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9F6E2A3-BD45-338E-0E99-713E5F972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DB8F719-975A-56D6-371D-5CE65DAD4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ECE35AB-F794-E6C5-4192-6E2A18FF3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328" y="3253841"/>
            <a:ext cx="2396818" cy="33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18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79927" y="165179"/>
            <a:ext cx="659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 선정 배경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040" y="434040"/>
            <a:ext cx="401560" cy="305708"/>
            <a:chOff x="7175297" y="2202803"/>
            <a:chExt cx="401560" cy="305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AB59B27-7119-AE66-549E-93EF1F93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810" y="2075577"/>
            <a:ext cx="6598203" cy="302464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5CE254-B4E5-9E75-F275-708549DFE106}"/>
              </a:ext>
            </a:extLst>
          </p:cNvPr>
          <p:cNvSpPr/>
          <p:nvPr/>
        </p:nvSpPr>
        <p:spPr>
          <a:xfrm>
            <a:off x="1803161" y="4350920"/>
            <a:ext cx="4770162" cy="618413"/>
          </a:xfrm>
          <a:prstGeom prst="rect">
            <a:avLst/>
          </a:prstGeom>
          <a:noFill/>
          <a:ln w="57150">
            <a:solidFill>
              <a:srgbClr val="FFC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5A731-AE17-AF55-6625-0286ECCB99FC}"/>
              </a:ext>
            </a:extLst>
          </p:cNvPr>
          <p:cNvSpPr txBox="1"/>
          <p:nvPr/>
        </p:nvSpPr>
        <p:spPr>
          <a:xfrm>
            <a:off x="1865415" y="5015723"/>
            <a:ext cx="7599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n w="25400">
                  <a:noFill/>
                </a:ln>
                <a:solidFill>
                  <a:srgbClr val="54D42C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Random Forest Classifier </a:t>
            </a: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 사용</a:t>
            </a:r>
            <a:endParaRPr lang="en-US" altLang="ko-KR" sz="32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D30F3D1-34A4-BEF6-61DA-C2688A048CA5}"/>
              </a:ext>
            </a:extLst>
          </p:cNvPr>
          <p:cNvSpPr/>
          <p:nvPr/>
        </p:nvSpPr>
        <p:spPr>
          <a:xfrm>
            <a:off x="1092264" y="5379963"/>
            <a:ext cx="547001" cy="558141"/>
          </a:xfrm>
          <a:prstGeom prst="rightArrow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DE8A3F3-B535-6ADC-A18D-39A3010B4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827" y="3083924"/>
            <a:ext cx="3326726" cy="3193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6ACFA8-918A-3362-8EF4-8C14CB7A7C58}"/>
              </a:ext>
            </a:extLst>
          </p:cNvPr>
          <p:cNvSpPr txBox="1"/>
          <p:nvPr/>
        </p:nvSpPr>
        <p:spPr>
          <a:xfrm>
            <a:off x="1452838" y="1150314"/>
            <a:ext cx="10171482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데이터를 간소화하여 몇 개의 모델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score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확인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05F637-7C72-5F89-05BF-DF1F6715742A}"/>
              </a:ext>
            </a:extLst>
          </p:cNvPr>
          <p:cNvGrpSpPr/>
          <p:nvPr/>
        </p:nvGrpSpPr>
        <p:grpSpPr>
          <a:xfrm>
            <a:off x="1034143" y="1525543"/>
            <a:ext cx="333243" cy="253698"/>
            <a:chOff x="7175297" y="2202803"/>
            <a:chExt cx="401560" cy="3057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DD7EB0-40FD-1976-061C-6DCE7122D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E0E68F-3679-501F-B201-58365A52F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547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80110" y="165100"/>
            <a:ext cx="659828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Random Forest Classifier</a:t>
            </a:r>
            <a:endParaRPr lang="ko-KR" altLang="en-US" sz="32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170" y="434340"/>
            <a:ext cx="401320" cy="305435"/>
            <a:chOff x="344170" y="434340"/>
            <a:chExt cx="401320" cy="30543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440055" y="434340"/>
              <a:ext cx="305435" cy="3054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344170" y="597535"/>
              <a:ext cx="121920" cy="12192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0CC719-C1DF-BEFE-B5B6-B1CA8F026E49}"/>
              </a:ext>
            </a:extLst>
          </p:cNvPr>
          <p:cNvSpPr txBox="1"/>
          <p:nvPr/>
        </p:nvSpPr>
        <p:spPr>
          <a:xfrm>
            <a:off x="1591310" y="4458970"/>
            <a:ext cx="10171430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위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4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가지 조건으로 모델링 시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4. COLOR /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배경 제거 모델이 가장 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정확한 예측력을 보여 해당 모델로 서비스 구축  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2D7926-65CA-16AA-A67D-77176BE7199E}"/>
              </a:ext>
            </a:extLst>
          </p:cNvPr>
          <p:cNvGrpSpPr/>
          <p:nvPr/>
        </p:nvGrpSpPr>
        <p:grpSpPr>
          <a:xfrm>
            <a:off x="1172210" y="4834255"/>
            <a:ext cx="333375" cy="254000"/>
            <a:chOff x="1172210" y="4834255"/>
            <a:chExt cx="333375" cy="254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F07BFA-BD61-080F-033E-9AD72BCD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1251585" y="4834255"/>
              <a:ext cx="254000" cy="254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19C91C-8566-5923-0644-B4760BC4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1172210" y="4969510"/>
              <a:ext cx="100965" cy="100965"/>
            </a:xfrm>
            <a:prstGeom prst="rect">
              <a:avLst/>
            </a:prstGeom>
          </p:spPr>
        </p:pic>
      </p:grp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795780" y="1672590"/>
          <a:ext cx="8599805" cy="26200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2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2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2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3870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 fontAlgn="ctr" latinLnBrk="0">
                        <a:buFontTx/>
                        <a:buNone/>
                      </a:pPr>
                      <a:r>
                        <a:rPr lang="en-US" sz="18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GRAYSCALE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메이플스토리" charset="0"/>
                        <a:ea typeface="메이플스토리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sz="18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COLOR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메이플스토리" charset="0"/>
                        <a:ea typeface="메이플스토리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이미지 배경 원본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 fontAlgn="ctr" latinLnBrk="0">
                        <a:buFontTx/>
                        <a:buNone/>
                      </a:pPr>
                      <a:r>
                        <a:rPr lang="ko-KR" altLang="en-US" sz="18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이미지 배경 제거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035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altLang="ko-KR" sz="18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1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메이플스토리" charset="0"/>
                        <a:ea typeface="메이플스토리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ü</a:t>
                      </a:r>
                      <a:endParaRPr lang="ko-KR" altLang="en-US" sz="2400" b="1" strike="noStrike" kern="1200">
                        <a:solidFill>
                          <a:srgbClr val="000000"/>
                        </a:solidFill>
                        <a:latin typeface="Wingdings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ü</a:t>
                      </a:r>
                      <a:endParaRPr lang="ko-KR" altLang="en-US" sz="2400" b="1" strike="noStrike" kern="1200">
                        <a:solidFill>
                          <a:srgbClr val="000000"/>
                        </a:solidFill>
                        <a:latin typeface="Wingdings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035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altLang="ko-KR" sz="18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2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메이플스토리" charset="0"/>
                        <a:ea typeface="메이플스토리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ü</a:t>
                      </a:r>
                      <a:endParaRPr lang="ko-KR" altLang="en-US" sz="2400" b="1" strike="noStrike" kern="1200">
                        <a:solidFill>
                          <a:srgbClr val="000000"/>
                        </a:solidFill>
                        <a:latin typeface="Wingdings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ü</a:t>
                      </a:r>
                      <a:endParaRPr lang="ko-KR" altLang="en-US" sz="2400" b="1" strike="noStrike" kern="1200">
                        <a:solidFill>
                          <a:srgbClr val="000000"/>
                        </a:solidFill>
                        <a:latin typeface="Wingdings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035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altLang="ko-KR" sz="18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3</a:t>
                      </a:r>
                      <a:endParaRPr lang="ko-KR" altLang="en-US" sz="1800" strike="noStrike" kern="1200">
                        <a:solidFill>
                          <a:srgbClr val="000000"/>
                        </a:solidFill>
                        <a:latin typeface="메이플스토리" charset="0"/>
                        <a:ea typeface="메이플스토리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ü</a:t>
                      </a:r>
                      <a:endParaRPr lang="ko-KR" altLang="en-US" sz="2400" b="1" strike="noStrike" kern="1200">
                        <a:solidFill>
                          <a:srgbClr val="000000"/>
                        </a:solidFill>
                        <a:latin typeface="Wingdings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ü</a:t>
                      </a:r>
                      <a:endParaRPr lang="ko-KR" altLang="en-US" sz="2400" b="1" strike="noStrike" kern="1200">
                        <a:solidFill>
                          <a:srgbClr val="000000"/>
                        </a:solidFill>
                        <a:latin typeface="Wingdings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b="1" strike="noStrike" kern="1200">
                          <a:solidFill>
                            <a:srgbClr val="000000"/>
                          </a:solidFill>
                          <a:latin typeface="Wingdings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035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altLang="ko-KR" sz="1800" strike="noStrike" kern="1200">
                          <a:solidFill>
                            <a:srgbClr val="FF0000"/>
                          </a:solidFill>
                          <a:latin typeface="메이플스토리" charset="0"/>
                          <a:ea typeface="메이플스토리" charset="0"/>
                        </a:rPr>
                        <a:t>4</a:t>
                      </a:r>
                      <a:endParaRPr lang="ko-KR" altLang="en-US" sz="1800" strike="noStrike" kern="1200">
                        <a:solidFill>
                          <a:srgbClr val="FF0000"/>
                        </a:solidFill>
                        <a:latin typeface="메이플스토리" charset="0"/>
                        <a:ea typeface="메이플스토리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b="1" strike="noStrike" kern="1200">
                          <a:solidFill>
                            <a:srgbClr val="FF0000"/>
                          </a:solidFill>
                          <a:latin typeface="Wingdings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sz="2400" b="1" strike="noStrike" kern="1200">
                          <a:solidFill>
                            <a:srgbClr val="FF0000"/>
                          </a:solidFill>
                          <a:latin typeface="Wingdings" charset="0"/>
                        </a:rPr>
                        <a:t>ü</a:t>
                      </a:r>
                      <a:endParaRPr lang="ko-KR" altLang="en-US" sz="2400" b="1" strike="noStrike" kern="1200">
                        <a:solidFill>
                          <a:srgbClr val="FF0000"/>
                        </a:solidFill>
                        <a:latin typeface="Wingdings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b="1" strike="noStrike" kern="1200">
                          <a:solidFill>
                            <a:srgbClr val="FF0000"/>
                          </a:solidFill>
                          <a:latin typeface="Wingdings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sz="2400" b="1" strike="noStrike" kern="1200">
                          <a:solidFill>
                            <a:srgbClr val="FF0000"/>
                          </a:solidFill>
                          <a:latin typeface="Wingdings" charset="0"/>
                        </a:rPr>
                        <a:t>ü</a:t>
                      </a:r>
                      <a:endParaRPr lang="ko-KR" altLang="en-US" sz="2400" b="1" strike="noStrike" kern="1200">
                        <a:solidFill>
                          <a:srgbClr val="FF0000"/>
                        </a:solidFill>
                        <a:latin typeface="Wingdings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직사각형 10"/>
          <p:cNvSpPr>
            <a:spLocks/>
          </p:cNvSpPr>
          <p:nvPr/>
        </p:nvSpPr>
        <p:spPr>
          <a:xfrm>
            <a:off x="5426710" y="4723765"/>
            <a:ext cx="3467100" cy="468630"/>
          </a:xfrm>
          <a:prstGeom prst="rect">
            <a:avLst/>
          </a:prstGeom>
          <a:solidFill>
            <a:srgbClr val="FF476E">
              <a:alpha val="200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메이플스토리" charset="0"/>
              <a:ea typeface="메이플스토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6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>
            <a:off x="880110" y="165100"/>
            <a:ext cx="6598920" cy="770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3200" b="1">
                <a:ln w="25400" cap="flat" cmpd="sng">
                  <a:noFill/>
                  <a:prstDash/>
                </a:ln>
                <a:latin typeface="메이플스토리" charset="0"/>
                <a:ea typeface="메이플스토리" charset="0"/>
              </a:rPr>
              <a:t>Random Forest Classifier</a:t>
            </a:r>
            <a:endParaRPr lang="ko-KR" altLang="en-US" sz="3200" b="1">
              <a:ln w="25400" cap="flat" cmpd="sng">
                <a:noFill/>
                <a:prstDash/>
              </a:ln>
              <a:latin typeface="메이플스토리" charset="0"/>
              <a:ea typeface="메이플스토리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>
            <a:off x="344170" y="434340"/>
            <a:ext cx="401955" cy="306070"/>
            <a:chOff x="344170" y="434340"/>
            <a:chExt cx="401955" cy="306070"/>
          </a:xfrm>
        </p:grpSpPr>
        <p:pic>
          <p:nvPicPr>
            <p:cNvPr id="18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00000">
              <a:off x="440055" y="434340"/>
              <a:ext cx="306070" cy="306070"/>
            </a:xfrm>
            <a:prstGeom prst="rect">
              <a:avLst/>
            </a:prstGeom>
            <a:noFill/>
          </p:spPr>
        </p:pic>
        <p:pic>
          <p:nvPicPr>
            <p:cNvPr id="1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00000">
              <a:off x="344170" y="597535"/>
              <a:ext cx="122555" cy="12255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>
            <a:spLocks/>
          </p:cNvSpPr>
          <p:nvPr/>
        </p:nvSpPr>
        <p:spPr>
          <a:xfrm>
            <a:off x="1591310" y="4458970"/>
            <a:ext cx="10172065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400" b="1">
              <a:ln w="25400" cap="flat" cmpd="sng">
                <a:noFill/>
                <a:prstDash/>
              </a:ln>
              <a:latin typeface="메이플스토리" charset="0"/>
              <a:ea typeface="메이플스토리" charset="0"/>
            </a:endParaRPr>
          </a:p>
        </p:txBody>
      </p:sp>
      <p:pic>
        <p:nvPicPr>
          <p:cNvPr id="20" name="그림 2" descr="C:/Users/KDP-50/AppData/Roaming/PolarisOffice/ETemp/12748_14674352/fImage48023394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265" y="2090420"/>
            <a:ext cx="2702560" cy="3030855"/>
          </a:xfrm>
          <a:prstGeom prst="rect">
            <a:avLst/>
          </a:prstGeom>
          <a:noFill/>
        </p:spPr>
      </p:pic>
      <p:pic>
        <p:nvPicPr>
          <p:cNvPr id="21" name="그림 3" descr="C:/Users/KDP-50/AppData/Roaming/PolarisOffice/ETemp/12748_14674352/fImage58040340846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95" y="2097405"/>
            <a:ext cx="2489200" cy="3004185"/>
          </a:xfrm>
          <a:prstGeom prst="rect">
            <a:avLst/>
          </a:prstGeom>
          <a:noFill/>
        </p:spPr>
      </p:pic>
      <p:pic>
        <p:nvPicPr>
          <p:cNvPr id="22" name="그림 4" descr="C:/Users/KDP-50/AppData/Roaming/PolarisOffice/ETemp/12748_14674352/fImage386333416334.jpe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220" y="2091055"/>
            <a:ext cx="2520315" cy="3034665"/>
          </a:xfrm>
          <a:prstGeom prst="rect">
            <a:avLst/>
          </a:prstGeom>
          <a:noFill/>
        </p:spPr>
      </p:pic>
      <p:pic>
        <p:nvPicPr>
          <p:cNvPr id="23" name="그림 6" descr="C:/Users/KDP-50/AppData/Roaming/PolarisOffice/ETemp/12748_14674352/fImage463183436500.jpe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4595" y="2091055"/>
            <a:ext cx="2378075" cy="3028950"/>
          </a:xfrm>
          <a:prstGeom prst="rect">
            <a:avLst/>
          </a:prstGeom>
          <a:noFill/>
        </p:spPr>
      </p:pic>
      <p:sp>
        <p:nvSpPr>
          <p:cNvPr id="27" name="텍스트 상자 10"/>
          <p:cNvSpPr txBox="1">
            <a:spLocks/>
          </p:cNvSpPr>
          <p:nvPr/>
        </p:nvSpPr>
        <p:spPr>
          <a:xfrm>
            <a:off x="1171575" y="1254125"/>
            <a:ext cx="2237740" cy="5543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2000" b="1">
                <a:ln w="25400" cap="flat" cmpd="sng">
                  <a:noFill/>
                  <a:prstDash/>
                </a:ln>
                <a:latin typeface="메이플스토리" charset="0"/>
                <a:ea typeface="메이플스토리" charset="0"/>
              </a:rPr>
              <a:t>배경 제거 </a:t>
            </a:r>
            <a:endParaRPr lang="ko-KR" altLang="en-US" sz="2000" b="1">
              <a:ln w="25400" cap="flat" cmpd="sng">
                <a:noFill/>
                <a:prstDash/>
              </a:ln>
              <a:latin typeface="메이플스토리" charset="0"/>
              <a:ea typeface="메이플스토리" charset="0"/>
            </a:endParaRPr>
          </a:p>
        </p:txBody>
      </p:sp>
      <p:sp>
        <p:nvSpPr>
          <p:cNvPr id="28" name="텍스트 상자 11"/>
          <p:cNvSpPr txBox="1">
            <a:spLocks/>
          </p:cNvSpPr>
          <p:nvPr/>
        </p:nvSpPr>
        <p:spPr>
          <a:xfrm>
            <a:off x="3658870" y="1252855"/>
            <a:ext cx="2237740" cy="5543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2000" b="1">
                <a:ln w="25400" cap="flat" cmpd="sng">
                  <a:noFill/>
                  <a:prstDash/>
                </a:ln>
                <a:latin typeface="메이플스토리" charset="0"/>
                <a:ea typeface="메이플스토리" charset="0"/>
              </a:rPr>
              <a:t>배경제거 + 흑백 </a:t>
            </a:r>
            <a:endParaRPr lang="ko-KR" altLang="en-US" sz="2000" b="1">
              <a:ln w="25400" cap="flat" cmpd="sng">
                <a:noFill/>
                <a:prstDash/>
              </a:ln>
              <a:latin typeface="메이플스토리" charset="0"/>
              <a:ea typeface="메이플스토리" charset="0"/>
            </a:endParaRPr>
          </a:p>
        </p:txBody>
      </p:sp>
      <p:sp>
        <p:nvSpPr>
          <p:cNvPr id="29" name="텍스트 상자 12"/>
          <p:cNvSpPr txBox="1">
            <a:spLocks/>
          </p:cNvSpPr>
          <p:nvPr/>
        </p:nvSpPr>
        <p:spPr>
          <a:xfrm>
            <a:off x="7058660" y="1264285"/>
            <a:ext cx="2237740" cy="5543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2000" b="1">
                <a:ln w="25400" cap="flat" cmpd="sng">
                  <a:noFill/>
                  <a:prstDash/>
                </a:ln>
                <a:latin typeface="메이플스토리" charset="0"/>
                <a:ea typeface="메이플스토리" charset="0"/>
              </a:rPr>
              <a:t>원본 </a:t>
            </a:r>
            <a:endParaRPr lang="ko-KR" altLang="en-US" sz="2000" b="1">
              <a:ln w="25400" cap="flat" cmpd="sng">
                <a:noFill/>
                <a:prstDash/>
              </a:ln>
              <a:latin typeface="메이플스토리" charset="0"/>
              <a:ea typeface="메이플스토리" charset="0"/>
            </a:endParaRPr>
          </a:p>
        </p:txBody>
      </p:sp>
      <p:sp>
        <p:nvSpPr>
          <p:cNvPr id="30" name="텍스트 상자 13"/>
          <p:cNvSpPr txBox="1">
            <a:spLocks/>
          </p:cNvSpPr>
          <p:nvPr/>
        </p:nvSpPr>
        <p:spPr>
          <a:xfrm>
            <a:off x="9697085" y="1250315"/>
            <a:ext cx="2237740" cy="5543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ko-KR" sz="2000" b="1">
                <a:ln w="25400" cap="flat" cmpd="sng">
                  <a:noFill/>
                  <a:prstDash/>
                </a:ln>
                <a:latin typeface="메이플스토리" charset="0"/>
                <a:ea typeface="메이플스토리" charset="0"/>
              </a:rPr>
              <a:t>흑백 </a:t>
            </a:r>
            <a:endParaRPr lang="ko-KR" altLang="en-US" sz="2000" b="1">
              <a:ln w="25400" cap="flat" cmpd="sng">
                <a:noFill/>
                <a:prstDash/>
              </a:ln>
              <a:latin typeface="메이플스토리" charset="0"/>
              <a:ea typeface="메이플스토리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139F11-537F-A989-3A77-5D9B1B6A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DA06EC-618C-0CDC-5D31-4DC4AC3432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2241550"/>
            <a:ext cx="2556132" cy="2570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43E834-2642-5715-0FF7-FF743DBF6126}"/>
              </a:ext>
            </a:extLst>
          </p:cNvPr>
          <p:cNvSpPr txBox="1"/>
          <p:nvPr/>
        </p:nvSpPr>
        <p:spPr>
          <a:xfrm>
            <a:off x="508000" y="2305760"/>
            <a:ext cx="32893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4 </a:t>
            </a:r>
            <a:endParaRPr lang="ko-KR" altLang="en-US" sz="88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57ABEC-9238-CD24-840A-0211225F968D}"/>
              </a:ext>
            </a:extLst>
          </p:cNvPr>
          <p:cNvGrpSpPr/>
          <p:nvPr/>
        </p:nvGrpSpPr>
        <p:grpSpPr>
          <a:xfrm>
            <a:off x="9822435" y="3684870"/>
            <a:ext cx="401560" cy="305708"/>
            <a:chOff x="7175297" y="2202803"/>
            <a:chExt cx="401560" cy="3057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12F732-5A8C-C595-F023-0F02B5DCA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AFB62E-73FC-1E14-E15F-B0395A5F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8342D9A-1CE0-ED7E-5248-B107A1C3CAD3}"/>
              </a:ext>
            </a:extLst>
          </p:cNvPr>
          <p:cNvSpPr txBox="1"/>
          <p:nvPr/>
        </p:nvSpPr>
        <p:spPr>
          <a:xfrm>
            <a:off x="4305300" y="2305759"/>
            <a:ext cx="578938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8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서비스 시연</a:t>
            </a:r>
          </a:p>
        </p:txBody>
      </p:sp>
    </p:spTree>
    <p:extLst>
      <p:ext uri="{BB962C8B-B14F-4D97-AF65-F5344CB8AC3E}">
        <p14:creationId xmlns:p14="http://schemas.microsoft.com/office/powerpoint/2010/main" val="2490125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79927" y="165179"/>
            <a:ext cx="659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서비스 시연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040" y="434040"/>
            <a:ext cx="401560" cy="305708"/>
            <a:chOff x="7175297" y="2202803"/>
            <a:chExt cx="401560" cy="305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62ED5E-4B81-80FE-1D61-E7902F7A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18" y="1302638"/>
            <a:ext cx="4006850" cy="22304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2DD4B5-402B-7F43-0D67-802D95CEA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1302638"/>
            <a:ext cx="4006850" cy="2253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9D3CF1-74D6-83D8-6C37-1FB918A86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568" y="3784497"/>
            <a:ext cx="4006850" cy="2235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ED6460-69FB-787D-CE5A-C58B46ECA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850" y="3794711"/>
            <a:ext cx="4006850" cy="221898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2272083-DB83-5193-3291-164981F0A6B7}"/>
              </a:ext>
            </a:extLst>
          </p:cNvPr>
          <p:cNvSpPr/>
          <p:nvPr/>
        </p:nvSpPr>
        <p:spPr>
          <a:xfrm>
            <a:off x="5769325" y="2150493"/>
            <a:ext cx="375318" cy="558141"/>
          </a:xfrm>
          <a:prstGeom prst="rightArrow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506EBCA-66DF-C042-6ECB-E7135274BA59}"/>
              </a:ext>
            </a:extLst>
          </p:cNvPr>
          <p:cNvSpPr/>
          <p:nvPr/>
        </p:nvSpPr>
        <p:spPr>
          <a:xfrm>
            <a:off x="1353918" y="4623176"/>
            <a:ext cx="375318" cy="558141"/>
          </a:xfrm>
          <a:prstGeom prst="rightArrow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A34DE44-0C5A-9698-4110-53A8BC7F98B3}"/>
              </a:ext>
            </a:extLst>
          </p:cNvPr>
          <p:cNvSpPr/>
          <p:nvPr/>
        </p:nvSpPr>
        <p:spPr>
          <a:xfrm>
            <a:off x="6524975" y="4623175"/>
            <a:ext cx="375318" cy="558141"/>
          </a:xfrm>
          <a:prstGeom prst="rightArrow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1C59A0-AA2C-28E3-3070-946ECCBC6795}"/>
              </a:ext>
            </a:extLst>
          </p:cNvPr>
          <p:cNvSpPr/>
          <p:nvPr/>
        </p:nvSpPr>
        <p:spPr>
          <a:xfrm>
            <a:off x="1347568" y="2980625"/>
            <a:ext cx="1210814" cy="552450"/>
          </a:xfrm>
          <a:prstGeom prst="rect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메인화면</a:t>
            </a:r>
            <a:endParaRPr lang="ko-KR" altLang="en-US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E22673-6179-F79A-73A0-7855A9E44E18}"/>
              </a:ext>
            </a:extLst>
          </p:cNvPr>
          <p:cNvSpPr/>
          <p:nvPr/>
        </p:nvSpPr>
        <p:spPr>
          <a:xfrm>
            <a:off x="6553200" y="3004041"/>
            <a:ext cx="1314450" cy="552450"/>
          </a:xfrm>
          <a:prstGeom prst="rect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</a:t>
            </a:r>
            <a:r>
              <a:rPr lang="ko-KR" altLang="en-US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선택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EEEA2C-4422-1644-C249-364941A93598}"/>
              </a:ext>
            </a:extLst>
          </p:cNvPr>
          <p:cNvSpPr/>
          <p:nvPr/>
        </p:nvSpPr>
        <p:spPr>
          <a:xfrm>
            <a:off x="2109568" y="5467594"/>
            <a:ext cx="1210814" cy="552450"/>
          </a:xfrm>
          <a:prstGeom prst="rect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선택 완료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94CBC5-AA25-B07F-86AB-14F35DD8FDCD}"/>
              </a:ext>
            </a:extLst>
          </p:cNvPr>
          <p:cNvSpPr/>
          <p:nvPr/>
        </p:nvSpPr>
        <p:spPr>
          <a:xfrm>
            <a:off x="7307043" y="5467594"/>
            <a:ext cx="1210814" cy="552450"/>
          </a:xfrm>
          <a:prstGeom prst="rect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결과 확인</a:t>
            </a:r>
          </a:p>
        </p:txBody>
      </p:sp>
    </p:spTree>
    <p:extLst>
      <p:ext uri="{BB962C8B-B14F-4D97-AF65-F5344CB8AC3E}">
        <p14:creationId xmlns:p14="http://schemas.microsoft.com/office/powerpoint/2010/main" val="2356460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26115C5-EF09-5F5F-2428-093BB3E641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207" y="2790647"/>
            <a:ext cx="925308" cy="9253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4AC9ED2-83B0-ACB3-804D-045F3FF11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207" y="3878614"/>
            <a:ext cx="925308" cy="9253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476501-6F46-1316-F344-DCB8223DA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57" y="4966580"/>
            <a:ext cx="925308" cy="9253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CC9121F-2B9A-9F2E-6BD1-66E17E0A1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207" y="1702680"/>
            <a:ext cx="925308" cy="9253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BF7797-4B82-8C8B-497C-D1A40F37D17B}"/>
              </a:ext>
            </a:extLst>
          </p:cNvPr>
          <p:cNvSpPr/>
          <p:nvPr/>
        </p:nvSpPr>
        <p:spPr>
          <a:xfrm>
            <a:off x="0" y="413"/>
            <a:ext cx="12192000" cy="1077038"/>
          </a:xfrm>
          <a:prstGeom prst="rect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7984DF-4FE6-EDA9-8A58-A3557D35C4A0}"/>
              </a:ext>
            </a:extLst>
          </p:cNvPr>
          <p:cNvSpPr/>
          <p:nvPr/>
        </p:nvSpPr>
        <p:spPr>
          <a:xfrm>
            <a:off x="0" y="6232357"/>
            <a:ext cx="12192000" cy="625642"/>
          </a:xfrm>
          <a:prstGeom prst="rect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25FCA0-C9CB-E8CD-88E2-991F8F5E2F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4854" y="2285587"/>
            <a:ext cx="3692140" cy="39467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C4BA3-E8E9-9AFB-2E1A-57514CDEB24B}"/>
              </a:ext>
            </a:extLst>
          </p:cNvPr>
          <p:cNvSpPr txBox="1"/>
          <p:nvPr/>
        </p:nvSpPr>
        <p:spPr>
          <a:xfrm>
            <a:off x="0" y="28410"/>
            <a:ext cx="4671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 w="635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CONTENTS</a:t>
            </a:r>
            <a:endParaRPr lang="ko-KR" altLang="en-US" sz="6600" b="1" dirty="0">
              <a:ln w="635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5361917" y="1519477"/>
            <a:ext cx="659820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1</a:t>
            </a:r>
            <a:r>
              <a:rPr lang="en-US" altLang="ko-KR" sz="4800" b="1" dirty="0">
                <a:ln w="25400">
                  <a:solidFill>
                    <a:srgbClr val="FFCED9"/>
                  </a:solidFill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</a:t>
            </a:r>
            <a:r>
              <a:rPr lang="ko-KR" altLang="en-US" sz="4800" b="1" dirty="0">
                <a:ln w="25400">
                  <a:solidFill>
                    <a:srgbClr val="FFCED9"/>
                  </a:solidFill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주제 선정 배경</a:t>
            </a:r>
            <a:endParaRPr lang="en-US" altLang="ko-KR" sz="4800" b="1" dirty="0">
              <a:ln w="25400">
                <a:solidFill>
                  <a:srgbClr val="FFCED9"/>
                </a:solidFill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2</a:t>
            </a:r>
            <a:r>
              <a:rPr lang="en-US" altLang="ko-KR" sz="4800" b="1" dirty="0">
                <a:ln w="25400">
                  <a:solidFill>
                    <a:srgbClr val="FFCED9"/>
                  </a:solidFill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</a:t>
            </a:r>
            <a:r>
              <a:rPr lang="ko-KR" altLang="en-US" sz="4800" b="1" dirty="0">
                <a:ln w="25400">
                  <a:solidFill>
                    <a:srgbClr val="FFCED9"/>
                  </a:solidFill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데이터 </a:t>
            </a:r>
            <a:r>
              <a:rPr lang="ko-KR" altLang="en-US" sz="4800" b="1" dirty="0" err="1">
                <a:ln w="25400">
                  <a:solidFill>
                    <a:srgbClr val="FFCED9"/>
                  </a:solidFill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전처리</a:t>
            </a:r>
            <a:endParaRPr lang="en-US" altLang="ko-KR" sz="4800" b="1" dirty="0">
              <a:ln w="25400">
                <a:solidFill>
                  <a:srgbClr val="FFCED9"/>
                </a:solidFill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3</a:t>
            </a:r>
            <a:r>
              <a:rPr lang="en-US" altLang="ko-KR" sz="4800" b="1" dirty="0">
                <a:ln w="25400">
                  <a:solidFill>
                    <a:srgbClr val="FFCED9"/>
                  </a:solidFill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</a:t>
            </a:r>
            <a:r>
              <a:rPr lang="ko-KR" altLang="en-US" sz="4800" b="1" dirty="0">
                <a:ln w="25400">
                  <a:solidFill>
                    <a:srgbClr val="FFCED9"/>
                  </a:solidFill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모델링</a:t>
            </a:r>
            <a:endParaRPr lang="en-US" altLang="ko-KR" sz="4800" b="1" dirty="0">
              <a:ln w="25400">
                <a:solidFill>
                  <a:srgbClr val="FFCED9"/>
                </a:solidFill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4</a:t>
            </a:r>
            <a:r>
              <a:rPr lang="en-US" altLang="ko-KR" sz="4800" b="1" dirty="0">
                <a:ln w="25400">
                  <a:solidFill>
                    <a:srgbClr val="FFCED9"/>
                  </a:solidFill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</a:t>
            </a:r>
            <a:r>
              <a:rPr lang="ko-KR" altLang="en-US" sz="4800" b="1" dirty="0">
                <a:ln w="25400">
                  <a:solidFill>
                    <a:srgbClr val="FFCED9"/>
                  </a:solidFill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서비스 시연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4414390" y="516590"/>
            <a:ext cx="401560" cy="305708"/>
            <a:chOff x="7175297" y="2202803"/>
            <a:chExt cx="401560" cy="305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457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D5476501-6F46-1316-F344-DCB8223DA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7" y="3084505"/>
            <a:ext cx="375416" cy="375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79927" y="165179"/>
            <a:ext cx="659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출 처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040" y="434040"/>
            <a:ext cx="401560" cy="305708"/>
            <a:chOff x="7175297" y="2202803"/>
            <a:chExt cx="401560" cy="305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0D259E-034D-4CED-FCF7-39E3A794539B}"/>
              </a:ext>
            </a:extLst>
          </p:cNvPr>
          <p:cNvSpPr txBox="1"/>
          <p:nvPr/>
        </p:nvSpPr>
        <p:spPr>
          <a:xfrm>
            <a:off x="1352960" y="3009816"/>
            <a:ext cx="102195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기사 링크</a:t>
            </a:r>
            <a:endParaRPr lang="en-US" altLang="ko-KR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1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https://www.edaily.co.kr/news/read?newsId=01138166635641064&amp;mediaCodeNo=257&amp;OutLnkChk=Y</a:t>
            </a:r>
            <a:endParaRPr lang="en-US" altLang="ko-KR" sz="1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http://www.newsprime.co.kr/news/article/?no=589435</a:t>
            </a:r>
          </a:p>
          <a:p>
            <a:r>
              <a:rPr lang="en-US" altLang="ko-KR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http://www.thebell.co.kr/free/content/ArticleView.asp?key=202302271057227120104831</a:t>
            </a:r>
          </a:p>
          <a:p>
            <a:r>
              <a:rPr lang="en-US" altLang="ko-KR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https://newsis.com/view/?id=NISX20230106_0002150066</a:t>
            </a:r>
          </a:p>
          <a:p>
            <a:r>
              <a:rPr lang="en-US" altLang="ko-KR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https://www.metroseoul.co.kr/article/20230507500207</a:t>
            </a:r>
          </a:p>
          <a:p>
            <a:r>
              <a:rPr lang="en-US" altLang="ko-KR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https://biz.chosun.com/industry/company/2023/08/30/TOQX635JJ5CXFAZMNZ7EJSWMAI/?utm_source=naver&amp;utm</a:t>
            </a:r>
          </a:p>
          <a:p>
            <a:r>
              <a:rPr lang="en-US" altLang="ko-KR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_medium=original&amp;utm_campaign=biz</a:t>
            </a:r>
          </a:p>
          <a:p>
            <a:r>
              <a:rPr lang="en-US" altLang="ko-KR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https://www.chosun.com/economy/industrycompany/2022/07/12/KDP4TN6K2ZBMLBRJXANINMRWPA    </a:t>
            </a:r>
            <a:endParaRPr lang="en-US" altLang="ko-KR" sz="1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</a:t>
            </a:r>
            <a:r>
              <a:rPr lang="ko-KR" altLang="en-US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/?utm_source=naver&amp;utm_medium=referral&amp;utm_campaign=naver-news</a:t>
            </a:r>
            <a:endParaRPr lang="en-US" altLang="ko-KR" sz="1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https://www.edaily.co.kr/news/read?newsId=02929046635712568&amp;mediaCodeNo=257&amp;OutLnkChk=Y</a:t>
            </a:r>
          </a:p>
          <a:p>
            <a:r>
              <a:rPr lang="en-US" altLang="ko-KR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 https://www.yna.co.kr/view/AKR20230726022900003?input=1195m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0F21B5-3AC8-222A-198E-563CCD681E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7" y="1396483"/>
            <a:ext cx="375416" cy="375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2DBE0E-4E15-06CE-262A-7F48BDAC513E}"/>
              </a:ext>
            </a:extLst>
          </p:cNvPr>
          <p:cNvSpPr txBox="1"/>
          <p:nvPr/>
        </p:nvSpPr>
        <p:spPr>
          <a:xfrm>
            <a:off x="1352960" y="1036044"/>
            <a:ext cx="10219544" cy="1702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Google / Naver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검색 </a:t>
            </a:r>
            <a:endParaRPr lang="en-US" altLang="ko-KR" sz="105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Youtube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영상 캡쳐</a:t>
            </a:r>
            <a:endParaRPr lang="en-US" altLang="ko-KR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96C078-F0D3-62BC-9B87-3EB5937647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7" y="2274378"/>
            <a:ext cx="375416" cy="375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75D0C7-58A7-B6EF-3966-4899F4DEE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125" flipH="1">
            <a:off x="7796559" y="290904"/>
            <a:ext cx="3643982" cy="34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73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139F11-537F-A989-3A77-5D9B1B6A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DA06EC-618C-0CDC-5D31-4DC4AC3432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5" y="819689"/>
            <a:ext cx="5887027" cy="592089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057ABEC-9238-CD24-840A-0211225F968D}"/>
              </a:ext>
            </a:extLst>
          </p:cNvPr>
          <p:cNvGrpSpPr/>
          <p:nvPr/>
        </p:nvGrpSpPr>
        <p:grpSpPr>
          <a:xfrm>
            <a:off x="10707154" y="4039366"/>
            <a:ext cx="645660" cy="491542"/>
            <a:chOff x="7175297" y="2202803"/>
            <a:chExt cx="401560" cy="3057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12F732-5A8C-C595-F023-0F02B5DCA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AFB62E-73FC-1E14-E15F-B0395A5F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8342D9A-1CE0-ED7E-5248-B107A1C3CAD3}"/>
              </a:ext>
            </a:extLst>
          </p:cNvPr>
          <p:cNvSpPr txBox="1"/>
          <p:nvPr/>
        </p:nvSpPr>
        <p:spPr>
          <a:xfrm>
            <a:off x="5465787" y="3815766"/>
            <a:ext cx="588702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8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감사하다츄</a:t>
            </a:r>
            <a:endParaRPr lang="ko-KR" altLang="en-US" sz="88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23B6B7-F5AC-490F-BDA8-57F0F9DAD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11" y="2256312"/>
            <a:ext cx="3518594" cy="291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6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139F11-537F-A989-3A77-5D9B1B6A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DA06EC-618C-0CDC-5D31-4DC4AC3432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2241550"/>
            <a:ext cx="2556132" cy="2570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43E834-2642-5715-0FF7-FF743DBF6126}"/>
              </a:ext>
            </a:extLst>
          </p:cNvPr>
          <p:cNvSpPr txBox="1"/>
          <p:nvPr/>
        </p:nvSpPr>
        <p:spPr>
          <a:xfrm>
            <a:off x="508000" y="2305760"/>
            <a:ext cx="32893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1 </a:t>
            </a:r>
            <a:endParaRPr lang="ko-KR" altLang="en-US" sz="88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57ABEC-9238-CD24-840A-0211225F968D}"/>
              </a:ext>
            </a:extLst>
          </p:cNvPr>
          <p:cNvGrpSpPr/>
          <p:nvPr/>
        </p:nvGrpSpPr>
        <p:grpSpPr>
          <a:xfrm>
            <a:off x="10926841" y="3634440"/>
            <a:ext cx="401560" cy="305708"/>
            <a:chOff x="7175297" y="2202803"/>
            <a:chExt cx="401560" cy="3057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12F732-5A8C-C595-F023-0F02B5DCA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AFB62E-73FC-1E14-E15F-B0395A5F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8342D9A-1CE0-ED7E-5248-B107A1C3CAD3}"/>
              </a:ext>
            </a:extLst>
          </p:cNvPr>
          <p:cNvSpPr txBox="1"/>
          <p:nvPr/>
        </p:nvSpPr>
        <p:spPr>
          <a:xfrm>
            <a:off x="3746500" y="2331160"/>
            <a:ext cx="73914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8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188150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79927" y="165179"/>
            <a:ext cx="659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아이들의 아이돌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040" y="434040"/>
            <a:ext cx="401560" cy="305708"/>
            <a:chOff x="7175297" y="2202803"/>
            <a:chExt cx="401560" cy="305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B194F62-19F7-1032-9729-7D2C9512E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87" t="11770" r="18445"/>
          <a:stretch/>
        </p:blipFill>
        <p:spPr>
          <a:xfrm>
            <a:off x="2745932" y="3497846"/>
            <a:ext cx="853680" cy="20823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2D8E5A-580B-C979-1644-5BDE8788E1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17" y="1886828"/>
            <a:ext cx="2913818" cy="22589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887AB6-5503-9B94-B079-07F64B9163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11"/>
          <a:stretch/>
        </p:blipFill>
        <p:spPr>
          <a:xfrm>
            <a:off x="679357" y="1886828"/>
            <a:ext cx="2039413" cy="16475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EDE639-F355-9447-4CC1-887DF9EB843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3" b="11595"/>
          <a:stretch/>
        </p:blipFill>
        <p:spPr>
          <a:xfrm>
            <a:off x="679357" y="3574460"/>
            <a:ext cx="2019304" cy="20123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AEAE6D8-9373-34DE-6319-89397A7BF4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23" y="4191978"/>
            <a:ext cx="1859822" cy="139486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4ECB68F-E67D-A8F7-643D-39097A9426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0" r="16874"/>
          <a:stretch/>
        </p:blipFill>
        <p:spPr>
          <a:xfrm>
            <a:off x="2749260" y="1886828"/>
            <a:ext cx="1207953" cy="157007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2E3D0F-F5C8-7791-1B19-C8D9245A76D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91"/>
          <a:stretch/>
        </p:blipFill>
        <p:spPr>
          <a:xfrm>
            <a:off x="7019744" y="4191978"/>
            <a:ext cx="2632608" cy="138822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FFCE745-4D0B-243E-1707-57BDA75FDE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43" y="1886828"/>
            <a:ext cx="1161748" cy="157007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9F243E4-3439-4C31-EEC6-AB5B5542110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09" y="3504485"/>
            <a:ext cx="1480170" cy="208235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3695362-14DF-B950-24FA-4D9B54978B2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505" t="17243" b="21891"/>
          <a:stretch/>
        </p:blipFill>
        <p:spPr>
          <a:xfrm rot="5400000">
            <a:off x="4235438" y="2849109"/>
            <a:ext cx="3699315" cy="177475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D512F9D-AA54-8549-253A-59EFC02EF558}"/>
              </a:ext>
            </a:extLst>
          </p:cNvPr>
          <p:cNvSpPr txBox="1"/>
          <p:nvPr/>
        </p:nvSpPr>
        <p:spPr>
          <a:xfrm>
            <a:off x="10013046" y="5544721"/>
            <a:ext cx="138232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출처 </a:t>
            </a:r>
            <a:r>
              <a:rPr lang="en-US" altLang="ko-KR" sz="1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1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한로이 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B703C4D-C875-3033-29ED-E861BD1DEF00}"/>
              </a:ext>
            </a:extLst>
          </p:cNvPr>
          <p:cNvGrpSpPr/>
          <p:nvPr/>
        </p:nvGrpSpPr>
        <p:grpSpPr>
          <a:xfrm>
            <a:off x="11340166" y="5698381"/>
            <a:ext cx="201464" cy="153375"/>
            <a:chOff x="7175297" y="2202803"/>
            <a:chExt cx="401560" cy="305708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34B29E3-C543-A80F-4705-BAA2FCE4F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95D3676-2C39-1D31-A618-B367FD19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0622871D-1820-BD01-A3A2-B9236E54B87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1077" r="7178"/>
          <a:stretch/>
        </p:blipFill>
        <p:spPr>
          <a:xfrm>
            <a:off x="9957379" y="1886827"/>
            <a:ext cx="1601738" cy="22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8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79927" y="165179"/>
            <a:ext cx="659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키즈</a:t>
            </a: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업계 </a:t>
            </a:r>
            <a:r>
              <a:rPr lang="en-US" altLang="ko-KR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1</a:t>
            </a: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위</a:t>
            </a:r>
          </a:p>
        </p:txBody>
      </p:sp>
      <p:pic>
        <p:nvPicPr>
          <p:cNvPr id="22" name="Picture 2" descr="10일 방송된 SBS '런닝맨'에서 유재석이 자신의 휴대전화를 꺼내 전화를 걸고 있다. 그의 휴대전화 케이스에 알록달록한 스티커가 붙어 있다. /SBS">
            <a:extLst>
              <a:ext uri="{FF2B5EF4-FFF2-40B4-BE49-F238E27FC236}">
                <a16:creationId xmlns:a16="http://schemas.microsoft.com/office/drawing/2014/main" id="{A6A65342-61DC-197C-5220-F0718981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91" y="3969709"/>
            <a:ext cx="3923225" cy="22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C4ECBE14-5617-0A40-9767-E07ACC0565F3}"/>
              </a:ext>
            </a:extLst>
          </p:cNvPr>
          <p:cNvGrpSpPr/>
          <p:nvPr/>
        </p:nvGrpSpPr>
        <p:grpSpPr>
          <a:xfrm>
            <a:off x="447522" y="1462335"/>
            <a:ext cx="5029906" cy="457159"/>
            <a:chOff x="5533421" y="1150675"/>
            <a:chExt cx="3889417" cy="3535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5A4E7FC-96D1-73D1-FA70-75C565D4FA11}"/>
                </a:ext>
              </a:extLst>
            </p:cNvPr>
            <p:cNvGrpSpPr/>
            <p:nvPr/>
          </p:nvGrpSpPr>
          <p:grpSpPr>
            <a:xfrm>
              <a:off x="5533421" y="1150675"/>
              <a:ext cx="3889417" cy="353502"/>
              <a:chOff x="5771157" y="1239778"/>
              <a:chExt cx="3889417" cy="35350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5EEC6A8-EF36-D4D7-9822-BEC8223EB6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156" t="60955" r="87764"/>
              <a:stretch/>
            </p:blipFill>
            <p:spPr>
              <a:xfrm>
                <a:off x="9363691" y="1378145"/>
                <a:ext cx="296883" cy="215135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36447C7-35E2-4C30-BB49-C303758D11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772" b="45804"/>
              <a:stretch/>
            </p:blipFill>
            <p:spPr>
              <a:xfrm>
                <a:off x="5771157" y="1239778"/>
                <a:ext cx="3609382" cy="298621"/>
              </a:xfrm>
              <a:prstGeom prst="rect">
                <a:avLst/>
              </a:prstGeom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D34714-EF82-8EDA-F860-7303A3338AD5}"/>
                </a:ext>
              </a:extLst>
            </p:cNvPr>
            <p:cNvSpPr/>
            <p:nvPr/>
          </p:nvSpPr>
          <p:spPr>
            <a:xfrm>
              <a:off x="7641771" y="1229096"/>
              <a:ext cx="1126463" cy="233938"/>
            </a:xfrm>
            <a:prstGeom prst="rect">
              <a:avLst/>
            </a:prstGeom>
            <a:solidFill>
              <a:srgbClr val="FF476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01D934-4265-6914-0E95-FA909CEF18D7}"/>
              </a:ext>
            </a:extLst>
          </p:cNvPr>
          <p:cNvGrpSpPr/>
          <p:nvPr/>
        </p:nvGrpSpPr>
        <p:grpSpPr>
          <a:xfrm>
            <a:off x="5715543" y="1141584"/>
            <a:ext cx="6082756" cy="729664"/>
            <a:chOff x="7357314" y="1441397"/>
            <a:chExt cx="4713125" cy="5800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B12A36-25EE-F275-C9CE-4D959DD06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7314" y="1441397"/>
              <a:ext cx="4713125" cy="58000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90019EF-77C4-1A29-9998-01CF7C1991EF}"/>
                </a:ext>
              </a:extLst>
            </p:cNvPr>
            <p:cNvSpPr/>
            <p:nvPr/>
          </p:nvSpPr>
          <p:spPr>
            <a:xfrm>
              <a:off x="10240487" y="1594535"/>
              <a:ext cx="1320142" cy="228327"/>
            </a:xfrm>
            <a:prstGeom prst="rect">
              <a:avLst/>
            </a:prstGeom>
            <a:solidFill>
              <a:srgbClr val="FF476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365AA25-7E8B-58AF-95CF-8F139CD9C6F7}"/>
              </a:ext>
            </a:extLst>
          </p:cNvPr>
          <p:cNvGrpSpPr/>
          <p:nvPr/>
        </p:nvGrpSpPr>
        <p:grpSpPr>
          <a:xfrm>
            <a:off x="447522" y="4353178"/>
            <a:ext cx="5877994" cy="809455"/>
            <a:chOff x="4817969" y="2072503"/>
            <a:chExt cx="4179028" cy="6259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A28E61-E09E-8218-1FEB-25809F35A57A}"/>
                </a:ext>
              </a:extLst>
            </p:cNvPr>
            <p:cNvGrpSpPr/>
            <p:nvPr/>
          </p:nvGrpSpPr>
          <p:grpSpPr>
            <a:xfrm>
              <a:off x="4817969" y="2072503"/>
              <a:ext cx="4179028" cy="625918"/>
              <a:chOff x="4520979" y="2239007"/>
              <a:chExt cx="3480020" cy="43285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DEAD369-3FDC-77E6-A10B-8EC42286E8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8679"/>
              <a:stretch/>
            </p:blipFill>
            <p:spPr>
              <a:xfrm>
                <a:off x="4520979" y="2239007"/>
                <a:ext cx="3328581" cy="230127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0775E40-194D-3BF5-FDFA-2AEF1D61B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72" t="44804" r="92304" b="26712"/>
              <a:stretch/>
            </p:blipFill>
            <p:spPr>
              <a:xfrm>
                <a:off x="7810500" y="2333144"/>
                <a:ext cx="190499" cy="158631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20E8262-8FEB-CBB6-9380-46384AFA40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3" t="75205" r="13408" b="2493"/>
              <a:stretch/>
            </p:blipFill>
            <p:spPr>
              <a:xfrm>
                <a:off x="4520979" y="2547655"/>
                <a:ext cx="2877194" cy="124203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DEDF53B-7297-A503-8C6F-2E88437A8CD0}"/>
                </a:ext>
              </a:extLst>
            </p:cNvPr>
            <p:cNvSpPr/>
            <p:nvPr/>
          </p:nvSpPr>
          <p:spPr>
            <a:xfrm>
              <a:off x="7338112" y="2175010"/>
              <a:ext cx="1602110" cy="252266"/>
            </a:xfrm>
            <a:prstGeom prst="rect">
              <a:avLst/>
            </a:prstGeom>
            <a:solidFill>
              <a:srgbClr val="FF476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DACF199-F771-B7FE-5674-755FCBD10765}"/>
              </a:ext>
            </a:extLst>
          </p:cNvPr>
          <p:cNvGrpSpPr/>
          <p:nvPr/>
        </p:nvGrpSpPr>
        <p:grpSpPr>
          <a:xfrm>
            <a:off x="1323895" y="2002630"/>
            <a:ext cx="5962814" cy="640668"/>
            <a:chOff x="4901335" y="2715739"/>
            <a:chExt cx="4610797" cy="49540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D2D424A-A35B-9E48-AE01-F31013C0B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1335" y="2715739"/>
              <a:ext cx="4610797" cy="495402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09572C7-5430-3239-5286-E0AC6C0F4C47}"/>
                </a:ext>
              </a:extLst>
            </p:cNvPr>
            <p:cNvSpPr/>
            <p:nvPr/>
          </p:nvSpPr>
          <p:spPr>
            <a:xfrm>
              <a:off x="6575217" y="2898518"/>
              <a:ext cx="2740977" cy="238079"/>
            </a:xfrm>
            <a:prstGeom prst="rect">
              <a:avLst/>
            </a:prstGeom>
            <a:solidFill>
              <a:srgbClr val="FF476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0240971-CEDD-54D1-F7C0-9FC8423727EB}"/>
              </a:ext>
            </a:extLst>
          </p:cNvPr>
          <p:cNvGrpSpPr/>
          <p:nvPr/>
        </p:nvGrpSpPr>
        <p:grpSpPr>
          <a:xfrm>
            <a:off x="4318202" y="3425705"/>
            <a:ext cx="6511361" cy="443862"/>
            <a:chOff x="6756914" y="3265157"/>
            <a:chExt cx="5034964" cy="3432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4AE53C3-A17A-16D9-300C-FB14B748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56914" y="3265157"/>
              <a:ext cx="5034964" cy="34322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28E61B-1CEF-C4A2-A03D-FFE2ECC678B5}"/>
                </a:ext>
              </a:extLst>
            </p:cNvPr>
            <p:cNvSpPr/>
            <p:nvPr/>
          </p:nvSpPr>
          <p:spPr>
            <a:xfrm>
              <a:off x="7338112" y="3289116"/>
              <a:ext cx="934973" cy="258588"/>
            </a:xfrm>
            <a:prstGeom prst="rect">
              <a:avLst/>
            </a:prstGeom>
            <a:solidFill>
              <a:srgbClr val="FF476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E97ED91-B78B-6A5C-AC1A-2645820033D1}"/>
              </a:ext>
            </a:extLst>
          </p:cNvPr>
          <p:cNvGrpSpPr/>
          <p:nvPr/>
        </p:nvGrpSpPr>
        <p:grpSpPr>
          <a:xfrm>
            <a:off x="1323895" y="3849651"/>
            <a:ext cx="6660564" cy="407125"/>
            <a:chOff x="4356007" y="3582042"/>
            <a:chExt cx="5150340" cy="31481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41D4E74-B2D6-B193-02E5-B4BC6C7BD319}"/>
                </a:ext>
              </a:extLst>
            </p:cNvPr>
            <p:cNvGrpSpPr/>
            <p:nvPr/>
          </p:nvGrpSpPr>
          <p:grpSpPr>
            <a:xfrm>
              <a:off x="4356007" y="3582042"/>
              <a:ext cx="5150340" cy="314813"/>
              <a:chOff x="4356007" y="3582042"/>
              <a:chExt cx="5150340" cy="314813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0322BB0-EF3E-2C89-987B-192B3388B2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2143" b="48467"/>
              <a:stretch/>
            </p:blipFill>
            <p:spPr>
              <a:xfrm>
                <a:off x="4356007" y="3582042"/>
                <a:ext cx="4033931" cy="300148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B210C939-9F6D-22E3-8FE2-1DEE029C86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621" t="52823" r="71637" b="7012"/>
              <a:stretch/>
            </p:blipFill>
            <p:spPr>
              <a:xfrm>
                <a:off x="8445216" y="3662917"/>
                <a:ext cx="1061131" cy="233938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BD9491B-D08B-1ECD-3766-05278B523490}"/>
                </a:ext>
              </a:extLst>
            </p:cNvPr>
            <p:cNvSpPr/>
            <p:nvPr/>
          </p:nvSpPr>
          <p:spPr>
            <a:xfrm>
              <a:off x="7826706" y="3644356"/>
              <a:ext cx="1170291" cy="233938"/>
            </a:xfrm>
            <a:prstGeom prst="rect">
              <a:avLst/>
            </a:prstGeom>
            <a:solidFill>
              <a:srgbClr val="FF476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5EEAC2C-FCEF-D54C-938B-B4F0984ED1F1}"/>
              </a:ext>
            </a:extLst>
          </p:cNvPr>
          <p:cNvGrpSpPr/>
          <p:nvPr/>
        </p:nvGrpSpPr>
        <p:grpSpPr>
          <a:xfrm>
            <a:off x="7133576" y="2504155"/>
            <a:ext cx="4195450" cy="447055"/>
            <a:chOff x="8882615" y="2462979"/>
            <a:chExt cx="3244167" cy="3456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9267438-2548-0A65-5377-696A977B7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82615" y="2462979"/>
              <a:ext cx="3244167" cy="345689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E454ED1-A5D3-66DD-F74E-7CF61100F846}"/>
                </a:ext>
              </a:extLst>
            </p:cNvPr>
            <p:cNvSpPr/>
            <p:nvPr/>
          </p:nvSpPr>
          <p:spPr>
            <a:xfrm>
              <a:off x="8983323" y="2505566"/>
              <a:ext cx="3075240" cy="286346"/>
            </a:xfrm>
            <a:prstGeom prst="rect">
              <a:avLst/>
            </a:prstGeom>
            <a:solidFill>
              <a:srgbClr val="FF476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AB6284-0E20-C596-AF26-069F8F1BA3A3}"/>
              </a:ext>
            </a:extLst>
          </p:cNvPr>
          <p:cNvGrpSpPr/>
          <p:nvPr/>
        </p:nvGrpSpPr>
        <p:grpSpPr>
          <a:xfrm>
            <a:off x="541592" y="5350678"/>
            <a:ext cx="7396868" cy="404276"/>
            <a:chOff x="541592" y="5350678"/>
            <a:chExt cx="7396868" cy="404276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A4EEA63-3342-DEB7-3E4E-2060C49E38CA}"/>
                </a:ext>
              </a:extLst>
            </p:cNvPr>
            <p:cNvGrpSpPr/>
            <p:nvPr/>
          </p:nvGrpSpPr>
          <p:grpSpPr>
            <a:xfrm>
              <a:off x="541592" y="5350678"/>
              <a:ext cx="7396868" cy="404276"/>
              <a:chOff x="600857" y="5331903"/>
              <a:chExt cx="5719694" cy="31261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CB60B774-376C-7597-AB80-5B1346F16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56144"/>
              <a:stretch/>
            </p:blipFill>
            <p:spPr>
              <a:xfrm>
                <a:off x="600857" y="5331903"/>
                <a:ext cx="2478339" cy="312609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6E1B215-6F72-11ED-EEB6-2E34EA4F99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4444"/>
              <a:stretch/>
            </p:blipFill>
            <p:spPr>
              <a:xfrm>
                <a:off x="3181049" y="5331903"/>
                <a:ext cx="3139502" cy="312610"/>
              </a:xfrm>
              <a:prstGeom prst="rect">
                <a:avLst/>
              </a:prstGeom>
            </p:spPr>
          </p:pic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D3504A0-FA11-B784-8F23-BA087751CCAA}"/>
                </a:ext>
              </a:extLst>
            </p:cNvPr>
            <p:cNvSpPr/>
            <p:nvPr/>
          </p:nvSpPr>
          <p:spPr>
            <a:xfrm>
              <a:off x="3804795" y="5374682"/>
              <a:ext cx="998775" cy="380271"/>
            </a:xfrm>
            <a:prstGeom prst="rect">
              <a:avLst/>
            </a:prstGeom>
            <a:solidFill>
              <a:srgbClr val="FF476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33CF591-23E1-5A32-E505-CDB8D8B08051}"/>
              </a:ext>
            </a:extLst>
          </p:cNvPr>
          <p:cNvGrpSpPr/>
          <p:nvPr/>
        </p:nvGrpSpPr>
        <p:grpSpPr>
          <a:xfrm>
            <a:off x="927897" y="2911780"/>
            <a:ext cx="6001146" cy="374246"/>
            <a:chOff x="6016972" y="2881082"/>
            <a:chExt cx="6001146" cy="37424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A56E0BA-3B57-930B-36E4-5B66D2A08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16972" y="2881082"/>
              <a:ext cx="6001146" cy="374246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D7A4C09-3A20-DBE4-61C9-913BE8950CD2}"/>
                </a:ext>
              </a:extLst>
            </p:cNvPr>
            <p:cNvSpPr/>
            <p:nvPr/>
          </p:nvSpPr>
          <p:spPr>
            <a:xfrm>
              <a:off x="9534766" y="2920512"/>
              <a:ext cx="2263533" cy="334413"/>
            </a:xfrm>
            <a:prstGeom prst="rect">
              <a:avLst/>
            </a:prstGeom>
            <a:solidFill>
              <a:srgbClr val="FF476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0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79927" y="165179"/>
            <a:ext cx="6598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아이들의 꿈과 희망을 지켜주는 어른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040" y="434040"/>
            <a:ext cx="401560" cy="305708"/>
            <a:chOff x="7175297" y="2202803"/>
            <a:chExt cx="401560" cy="305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107AC82-5D2A-A2F2-88D5-4423EF65A8CD}"/>
              </a:ext>
            </a:extLst>
          </p:cNvPr>
          <p:cNvSpPr txBox="1"/>
          <p:nvPr/>
        </p:nvSpPr>
        <p:spPr>
          <a:xfrm>
            <a:off x="643199" y="1876689"/>
            <a:ext cx="84595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4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개의 시즌에 총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100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여 마리의 </a:t>
            </a:r>
            <a:r>
              <a:rPr lang="ko-KR" altLang="en-US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핑핑이들이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있음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C8DEC-2432-33B4-BFEC-D0E1DE9E955C}"/>
              </a:ext>
            </a:extLst>
          </p:cNvPr>
          <p:cNvSpPr txBox="1"/>
          <p:nvPr/>
        </p:nvSpPr>
        <p:spPr>
          <a:xfrm>
            <a:off x="1183518" y="3141229"/>
            <a:ext cx="895206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실제 구매층인 어른들은 </a:t>
            </a:r>
            <a:r>
              <a:rPr lang="ko-KR" altLang="en-US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핑핑이들을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구분하기 어렵고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판매하는 곳에서도 구분을 못하고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이름이 써져 있지 않은 경우도 많음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36537EB-7BF2-9DBB-A48B-32E9FF58E5F2}"/>
              </a:ext>
            </a:extLst>
          </p:cNvPr>
          <p:cNvSpPr/>
          <p:nvPr/>
        </p:nvSpPr>
        <p:spPr>
          <a:xfrm>
            <a:off x="598968" y="3488812"/>
            <a:ext cx="547001" cy="558141"/>
          </a:xfrm>
          <a:prstGeom prst="rightArrow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EFC3C31-F263-6778-1F5F-A0904183048D}"/>
              </a:ext>
            </a:extLst>
          </p:cNvPr>
          <p:cNvSpPr/>
          <p:nvPr/>
        </p:nvSpPr>
        <p:spPr>
          <a:xfrm>
            <a:off x="598968" y="4902246"/>
            <a:ext cx="547001" cy="558141"/>
          </a:xfrm>
          <a:prstGeom prst="rightArrow">
            <a:avLst/>
          </a:prstGeom>
          <a:solidFill>
            <a:srgbClr val="FFC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37621-5000-B74B-92DA-78BE70338E25}"/>
              </a:ext>
            </a:extLst>
          </p:cNvPr>
          <p:cNvSpPr txBox="1"/>
          <p:nvPr/>
        </p:nvSpPr>
        <p:spPr>
          <a:xfrm>
            <a:off x="1279212" y="4604236"/>
            <a:ext cx="887484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이미지로 </a:t>
            </a:r>
            <a:r>
              <a:rPr lang="ko-KR" altLang="en-US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핑핑이들을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구분해 어린이들의 니즈를 맞춰 꿈과 희망을 지켜주는 어른이 되고자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24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티니핑핑이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 구분 모델 서비스 </a:t>
            </a:r>
            <a:r>
              <a:rPr lang="en-US" altLang="ko-KR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] </a:t>
            </a:r>
            <a:r>
              <a:rPr lang="ko-KR" altLang="en-US" sz="24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주제로 선정함 </a:t>
            </a:r>
            <a:endParaRPr lang="en-US" altLang="ko-KR" sz="24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57E3E8-6861-9775-5CEE-9B0C801BC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4" t="10451" r="47020" b="49435"/>
          <a:stretch/>
        </p:blipFill>
        <p:spPr>
          <a:xfrm>
            <a:off x="6852545" y="586894"/>
            <a:ext cx="3622144" cy="23886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8A22D24-4FDF-CF10-36B4-6F94FD50F0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97" t="33852" r="39199" b="13506"/>
          <a:stretch/>
        </p:blipFill>
        <p:spPr>
          <a:xfrm>
            <a:off x="8910106" y="1309846"/>
            <a:ext cx="3129166" cy="245803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8E08E1-EFCE-E993-8826-977C9BDEF82A}"/>
              </a:ext>
            </a:extLst>
          </p:cNvPr>
          <p:cNvSpPr/>
          <p:nvPr/>
        </p:nvSpPr>
        <p:spPr>
          <a:xfrm>
            <a:off x="3010277" y="5262111"/>
            <a:ext cx="3969165" cy="467711"/>
          </a:xfrm>
          <a:prstGeom prst="rect">
            <a:avLst/>
          </a:prstGeom>
          <a:solidFill>
            <a:srgbClr val="FF476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36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80110" y="165100"/>
            <a:ext cx="659828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업무 별 담당자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170" y="434340"/>
            <a:ext cx="401320" cy="305435"/>
            <a:chOff x="344170" y="434340"/>
            <a:chExt cx="401320" cy="30543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440055" y="434340"/>
              <a:ext cx="305435" cy="3054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344170" y="597535"/>
              <a:ext cx="121920" cy="121920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358265" y="1689735"/>
          <a:ext cx="9478645" cy="4044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9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8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990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담당자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담당업무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김근태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주제 선정</a:t>
                      </a:r>
                      <a:r>
                        <a:rPr lang="en-US" altLang="ko-KR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, </a:t>
                      </a: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이미지 수집</a:t>
                      </a:r>
                      <a:r>
                        <a:rPr lang="en-US" altLang="ko-KR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, </a:t>
                      </a: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이미지 확장</a:t>
                      </a:r>
                      <a:r>
                        <a:rPr lang="en-US" altLang="ko-KR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, </a:t>
                      </a: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모델링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김찬수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주제 선정</a:t>
                      </a:r>
                      <a:r>
                        <a:rPr lang="en-US" altLang="ko-KR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, </a:t>
                      </a: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이미지 수집</a:t>
                      </a:r>
                      <a:r>
                        <a:rPr lang="en-US" altLang="ko-KR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, HTML </a:t>
                      </a: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홈페이지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박선경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주제 선정</a:t>
                      </a:r>
                      <a:r>
                        <a:rPr lang="en-US" altLang="ko-KR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, </a:t>
                      </a: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이미지 수집</a:t>
                      </a:r>
                      <a:r>
                        <a:rPr lang="en-US" altLang="ko-KR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, </a:t>
                      </a: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이미지 확장</a:t>
                      </a:r>
                      <a:r>
                        <a:rPr lang="en-US" altLang="ko-KR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, </a:t>
                      </a: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모델링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박소원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주제 선정</a:t>
                      </a:r>
                      <a:r>
                        <a:rPr lang="en-US" altLang="ko-KR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, </a:t>
                      </a: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이미지 수집</a:t>
                      </a:r>
                      <a:r>
                        <a:rPr lang="en-US" altLang="ko-KR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, </a:t>
                      </a: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모델링</a:t>
                      </a:r>
                      <a:r>
                        <a:rPr lang="en-US" altLang="ko-KR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, </a:t>
                      </a: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발표자료 준비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2BD860EA-1541-6BFB-7196-A42178A110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525" y="3691255"/>
            <a:ext cx="1825625" cy="25247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1278E6-5B28-27C2-6550-D294B0227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3855">
            <a:off x="8549640" y="299720"/>
            <a:ext cx="2085975" cy="16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6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139F11-537F-A989-3A77-5D9B1B6A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DA06EC-618C-0CDC-5D31-4DC4AC3432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" y="2241550"/>
            <a:ext cx="2556132" cy="2570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43E834-2642-5715-0FF7-FF743DBF6126}"/>
              </a:ext>
            </a:extLst>
          </p:cNvPr>
          <p:cNvSpPr txBox="1"/>
          <p:nvPr/>
        </p:nvSpPr>
        <p:spPr>
          <a:xfrm>
            <a:off x="508000" y="2305760"/>
            <a:ext cx="32893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2 </a:t>
            </a:r>
            <a:endParaRPr lang="ko-KR" altLang="en-US" sz="88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57ABEC-9238-CD24-840A-0211225F968D}"/>
              </a:ext>
            </a:extLst>
          </p:cNvPr>
          <p:cNvGrpSpPr/>
          <p:nvPr/>
        </p:nvGrpSpPr>
        <p:grpSpPr>
          <a:xfrm>
            <a:off x="10492895" y="3640377"/>
            <a:ext cx="401560" cy="305708"/>
            <a:chOff x="7175297" y="2202803"/>
            <a:chExt cx="401560" cy="3057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12F732-5A8C-C595-F023-0F02B5DCA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AFB62E-73FC-1E14-E15F-B0395A5F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7252FA-133A-60F1-384B-D65D32A8F999}"/>
              </a:ext>
            </a:extLst>
          </p:cNvPr>
          <p:cNvSpPr txBox="1"/>
          <p:nvPr/>
        </p:nvSpPr>
        <p:spPr>
          <a:xfrm>
            <a:off x="3746503" y="2331160"/>
            <a:ext cx="657909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800" b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데이터 </a:t>
            </a:r>
            <a:r>
              <a:rPr lang="ko-KR" altLang="en-US" sz="8800" b="1" dirty="0" err="1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전처리</a:t>
            </a:r>
            <a:endParaRPr lang="ko-KR" altLang="en-US" sz="8800" b="1" dirty="0">
              <a:ln w="25400">
                <a:noFill/>
              </a:ln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30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5FA41D-3AD9-3C1E-B373-0BB79683C285}"/>
              </a:ext>
            </a:extLst>
          </p:cNvPr>
          <p:cNvSpPr txBox="1"/>
          <p:nvPr/>
        </p:nvSpPr>
        <p:spPr>
          <a:xfrm>
            <a:off x="880110" y="165100"/>
            <a:ext cx="659828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 w="25400">
                  <a:noFill/>
                </a:ln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개발 환경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9EE9A-5EBD-BC40-CBAF-80CD62DF7FB6}"/>
              </a:ext>
            </a:extLst>
          </p:cNvPr>
          <p:cNvGrpSpPr/>
          <p:nvPr/>
        </p:nvGrpSpPr>
        <p:grpSpPr>
          <a:xfrm>
            <a:off x="344170" y="434340"/>
            <a:ext cx="401320" cy="305435"/>
            <a:chOff x="344170" y="434340"/>
            <a:chExt cx="401320" cy="30543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9BA38E-A75F-0858-7440-2268B999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440055" y="434340"/>
              <a:ext cx="305435" cy="3054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296FCA-F2DD-B3F8-F7D1-DD30781F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344170" y="597535"/>
              <a:ext cx="121920" cy="121920"/>
            </a:xfrm>
            <a:prstGeom prst="rect">
              <a:avLst/>
            </a:prstGeom>
          </p:spPr>
        </p:pic>
      </p:grp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94410" y="1824990"/>
          <a:ext cx="9478645" cy="37001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9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8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8365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개발환경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260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altLang="ko-KR" sz="2400" b="0" i="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OS</a:t>
                      </a:r>
                      <a:endParaRPr lang="ko-KR" altLang="en-US" sz="2400" b="0" i="0" strike="noStrike" kern="1200">
                        <a:solidFill>
                          <a:srgbClr val="000000"/>
                        </a:solidFill>
                        <a:latin typeface="메이플스토리" charset="0"/>
                        <a:ea typeface="메이플스토리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altLang="ko-KR" sz="2400" b="0" i="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Window</a:t>
                      </a:r>
                      <a:endParaRPr lang="ko-KR" altLang="en-US" sz="2400" b="0" i="0" strike="noStrike" kern="1200">
                        <a:solidFill>
                          <a:srgbClr val="000000"/>
                        </a:solidFill>
                        <a:latin typeface="메이플스토리" charset="0"/>
                        <a:ea typeface="메이플스토리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260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b="0" i="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사용 언어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en-US" altLang="ko-KR" sz="2400" b="0" i="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PYTHON</a:t>
                      </a:r>
                      <a:endParaRPr lang="ko-KR" altLang="en-US" sz="2400" b="0" i="0" strike="noStrike" kern="1200">
                        <a:solidFill>
                          <a:srgbClr val="000000"/>
                        </a:solidFill>
                        <a:latin typeface="메이플스토리" charset="0"/>
                        <a:ea typeface="메이플스토리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260">
                <a:tc>
                  <a:txBody>
                    <a:bodyPr/>
                    <a:lstStyle/>
                    <a:p>
                      <a:pPr marL="0" lvl="1" indent="0" algn="ctr" fontAlgn="ctr" latinLnBrk="0">
                        <a:buFontTx/>
                        <a:buNone/>
                      </a:pPr>
                      <a:r>
                        <a:rPr lang="ko-KR" altLang="en-US" sz="2400" b="0" i="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라이브러리</a:t>
                      </a: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2400" b="0" kern="1200">
                          <a:solidFill>
                            <a:schemeClr val="dk1"/>
                          </a:solidFill>
                          <a:latin typeface="메이플스토리" charset="0"/>
                          <a:ea typeface="메이플스토리" charset="0"/>
                        </a:rPr>
                        <a:t>Numpy /</a:t>
                      </a:r>
                      <a:r>
                        <a:rPr lang="ko-KR" altLang="en-US" sz="2400" b="0" kern="1200">
                          <a:solidFill>
                            <a:schemeClr val="dk1"/>
                          </a:solidFill>
                          <a:latin typeface="메이플스토리" charset="0"/>
                          <a:ea typeface="메이플스토리" charset="0"/>
                        </a:rPr>
                        <a:t> </a:t>
                      </a:r>
                      <a:r>
                        <a:rPr lang="en-US" altLang="ko-KR" sz="2400" b="0" kern="1200">
                          <a:solidFill>
                            <a:schemeClr val="dk1"/>
                          </a:solidFill>
                          <a:latin typeface="메이플스토리" charset="0"/>
                          <a:ea typeface="메이플스토리" charset="0"/>
                        </a:rPr>
                        <a:t>pandas /</a:t>
                      </a:r>
                      <a:r>
                        <a:rPr lang="ko-KR" altLang="en-US" sz="2400" b="0" kern="1200">
                          <a:solidFill>
                            <a:schemeClr val="dk1"/>
                          </a:solidFill>
                          <a:latin typeface="메이플스토리" charset="0"/>
                          <a:ea typeface="메이플스토리" charset="0"/>
                        </a:rPr>
                        <a:t> </a:t>
                      </a:r>
                      <a:r>
                        <a:rPr lang="en-US" altLang="ko-KR" sz="2400" b="0" kern="1200">
                          <a:solidFill>
                            <a:schemeClr val="dk1"/>
                          </a:solidFill>
                          <a:latin typeface="메이플스토리" charset="0"/>
                          <a:ea typeface="메이플스토리" charset="0"/>
                        </a:rPr>
                        <a:t>matplotlib /</a:t>
                      </a:r>
                      <a:r>
                        <a:rPr lang="ko-KR" altLang="en-US" sz="2400" b="0" kern="1200">
                          <a:solidFill>
                            <a:schemeClr val="dk1"/>
                          </a:solidFill>
                          <a:latin typeface="메이플스토리" charset="0"/>
                          <a:ea typeface="메이플스토리" charset="0"/>
                        </a:rPr>
                        <a:t> </a:t>
                      </a:r>
                      <a:r>
                        <a:rPr lang="en-US" altLang="ko-KR" sz="2400" b="0" kern="1200">
                          <a:solidFill>
                            <a:schemeClr val="dk1"/>
                          </a:solidFill>
                          <a:latin typeface="메이플스토리" charset="0"/>
                          <a:ea typeface="메이플스토리" charset="0"/>
                        </a:rPr>
                        <a:t>os / </a:t>
                      </a:r>
                      <a:endParaRPr lang="ko-KR" altLang="en-US" sz="2400" b="0" kern="1200">
                        <a:solidFill>
                          <a:schemeClr val="dk1"/>
                        </a:solidFill>
                        <a:latin typeface="메이플스토리" charset="0"/>
                        <a:ea typeface="메이플스토리" charset="0"/>
                      </a:endParaRPr>
                    </a:p>
                    <a:p>
                      <a:pPr marL="0" lvl="1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2400" b="0" kern="1200">
                          <a:solidFill>
                            <a:schemeClr val="dk1"/>
                          </a:solidFill>
                          <a:latin typeface="메이플스토리" charset="0"/>
                          <a:ea typeface="메이플스토리" charset="0"/>
                        </a:rPr>
                        <a:t>glob /</a:t>
                      </a:r>
                      <a:r>
                        <a:rPr lang="ko-KR" altLang="en-US" sz="2400" b="0" i="0" strike="noStrike" kern="1200">
                          <a:solidFill>
                            <a:srgbClr val="000000"/>
                          </a:solidFill>
                          <a:latin typeface="메이플스토리" charset="0"/>
                          <a:ea typeface="메이플스토리" charset="0"/>
                        </a:rPr>
                        <a:t> </a:t>
                      </a:r>
                      <a:r>
                        <a:rPr lang="en-US" altLang="ko-KR" sz="2400" b="0" kern="1200">
                          <a:solidFill>
                            <a:schemeClr val="dk1"/>
                          </a:solidFill>
                          <a:latin typeface="메이플스토리" charset="0"/>
                          <a:ea typeface="메이플스토리" charset="0"/>
                        </a:rPr>
                        <a:t>utill /  cv2 / joblib / sklearn</a:t>
                      </a:r>
                      <a:endParaRPr lang="ko-KR" altLang="en-US" sz="2400" b="0" kern="1200">
                        <a:solidFill>
                          <a:schemeClr val="dk1"/>
                        </a:solidFill>
                        <a:latin typeface="메이플스토리" charset="0"/>
                        <a:ea typeface="메이플스토리" charset="0"/>
                      </a:endParaRPr>
                    </a:p>
                  </a:txBody>
                  <a:tcPr marL="6350" marR="6350" marT="6350" marB="0" anchor="ctr">
                    <a:lnL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E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4B5A9034-9076-398F-8726-6BB43A4C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890" y="3258185"/>
            <a:ext cx="2596515" cy="315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16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Pages>21</Pages>
  <Words>597</Words>
  <Characters>0</Characters>
  <Application>Microsoft Office PowerPoint</Application>
  <DocSecurity>0</DocSecurity>
  <PresentationFormat>와이드스크린</PresentationFormat>
  <Lines>0</Lines>
  <Paragraphs>117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메이플스토리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KDP-26-</dc:creator>
  <cp:lastModifiedBy>KDP-13</cp:lastModifiedBy>
  <cp:revision>3</cp:revision>
  <dcterms:modified xsi:type="dcterms:W3CDTF">2023-11-06T04:19:58Z</dcterms:modified>
  <cp:version>9.104.180.50690</cp:version>
</cp:coreProperties>
</file>